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6792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592463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33693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1301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09254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87188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02945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286241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22469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6379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43726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1FB6D-4DB5-4A52-A1DD-B7189D0D2D70}" type="datetimeFigureOut">
              <a:rPr lang="ar-SA" smtClean="0"/>
              <a:t>03/04/1440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6F9FF-93CB-42D7-A43C-CDA5E13142C3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780642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922593" y="201352"/>
            <a:ext cx="4115937" cy="548640"/>
          </a:xfrm>
        </p:spPr>
        <p:txBody>
          <a:bodyPr>
            <a:noAutofit/>
          </a:bodyPr>
          <a:lstStyle/>
          <a:p>
            <a:r>
              <a:rPr lang="ar-IQ" sz="4800" b="1" dirty="0"/>
              <a:t>التجهيزات والادوات</a:t>
            </a:r>
            <a:endParaRPr lang="ar-SA" sz="48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859809"/>
            <a:ext cx="10515600" cy="531715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2400" dirty="0">
                <a:cs typeface="+mj-cs"/>
              </a:rPr>
              <a:t>280 ج ا رم – 67 سم، وزنها 260 – يكون محيط الكرة 65</a:t>
            </a:r>
          </a:p>
          <a:p>
            <a:pPr marL="0" indent="0" algn="ctr">
              <a:buNone/>
            </a:pPr>
            <a:r>
              <a:rPr lang="ar-SA" sz="2400" dirty="0">
                <a:cs typeface="+mj-cs"/>
              </a:rPr>
              <a:t>0,325 كيلو ج ا رم/سم 2 – يكون ضغط الهواء الداخلي 0,30</a:t>
            </a:r>
          </a:p>
          <a:p>
            <a:pPr marL="0" indent="0" algn="ctr">
              <a:buNone/>
            </a:pPr>
            <a:r>
              <a:rPr lang="ar-SA" sz="2400" dirty="0">
                <a:cs typeface="+mj-cs"/>
              </a:rPr>
              <a:t>318,82 </a:t>
            </a:r>
            <a:r>
              <a:rPr lang="ar-SA" sz="2400" dirty="0" err="1">
                <a:cs typeface="+mj-cs"/>
              </a:rPr>
              <a:t>مليبار</a:t>
            </a:r>
            <a:r>
              <a:rPr lang="ar-SA" sz="2400" dirty="0">
                <a:cs typeface="+mj-cs"/>
              </a:rPr>
              <a:t> أو هكتو باسكال) -294,3) (4,26 – 4,61 </a:t>
            </a:r>
            <a:r>
              <a:rPr lang="en-GB" sz="2400" dirty="0">
                <a:cs typeface="+mj-cs"/>
              </a:rPr>
              <a:t>psi)</a:t>
            </a:r>
          </a:p>
          <a:p>
            <a:pPr marL="0" indent="0" algn="ctr">
              <a:buNone/>
            </a:pPr>
            <a:r>
              <a:rPr lang="ar-SA" sz="2400" b="1" dirty="0" smtClean="0">
                <a:cs typeface="+mj-cs"/>
              </a:rPr>
              <a:t>توحيد الك</a:t>
            </a:r>
            <a:r>
              <a:rPr lang="ar-IQ" sz="2400" b="1" dirty="0" smtClean="0">
                <a:cs typeface="+mj-cs"/>
              </a:rPr>
              <a:t>رات</a:t>
            </a:r>
            <a:endParaRPr lang="ar-SA" sz="2400" b="1" dirty="0">
              <a:cs typeface="+mj-cs"/>
            </a:endParaRPr>
          </a:p>
          <a:p>
            <a:pPr marL="0" indent="0" algn="ctr">
              <a:buNone/>
            </a:pPr>
            <a:r>
              <a:rPr lang="ar-SA" sz="2400" dirty="0">
                <a:cs typeface="+mj-cs"/>
              </a:rPr>
              <a:t>يجب أن تكون جميع الك ا رت المستخدمة في </a:t>
            </a:r>
            <a:r>
              <a:rPr lang="ar-SA" sz="2400" dirty="0" err="1" smtClean="0">
                <a:cs typeface="+mj-cs"/>
              </a:rPr>
              <a:t>المبا</a:t>
            </a:r>
            <a:r>
              <a:rPr lang="ar-IQ" sz="2400" dirty="0" err="1" smtClean="0">
                <a:cs typeface="+mj-cs"/>
              </a:rPr>
              <a:t>راة</a:t>
            </a:r>
            <a:r>
              <a:rPr lang="ar-SA" sz="2400" dirty="0" smtClean="0">
                <a:cs typeface="+mj-cs"/>
              </a:rPr>
              <a:t> </a:t>
            </a:r>
            <a:r>
              <a:rPr lang="ar-SA" sz="2400" dirty="0">
                <a:cs typeface="+mj-cs"/>
              </a:rPr>
              <a:t>بنفس المقاييس فيما </a:t>
            </a:r>
            <a:r>
              <a:rPr lang="ar-SA" sz="2400" dirty="0" smtClean="0">
                <a:cs typeface="+mj-cs"/>
              </a:rPr>
              <a:t>يتعلق</a:t>
            </a:r>
            <a:r>
              <a:rPr lang="ar-IQ" sz="2400" dirty="0" smtClean="0">
                <a:cs typeface="+mj-cs"/>
              </a:rPr>
              <a:t> </a:t>
            </a:r>
            <a:r>
              <a:rPr lang="ar-SA" sz="2400" dirty="0" smtClean="0">
                <a:cs typeface="+mj-cs"/>
              </a:rPr>
              <a:t>بالمحيط </a:t>
            </a:r>
            <a:r>
              <a:rPr lang="ar-SA" sz="2400" dirty="0">
                <a:cs typeface="+mj-cs"/>
              </a:rPr>
              <a:t>والوزن والضغط والنوع واللون.. إلخ.</a:t>
            </a:r>
          </a:p>
          <a:p>
            <a:pPr marL="0" indent="0" algn="ctr">
              <a:buNone/>
            </a:pPr>
            <a:r>
              <a:rPr lang="ar-SA" sz="2400" b="1" dirty="0" smtClean="0">
                <a:cs typeface="+mj-cs"/>
              </a:rPr>
              <a:t>لمسابقات </a:t>
            </a:r>
            <a:r>
              <a:rPr lang="ar-SA" sz="2400" b="1" dirty="0">
                <a:cs typeface="+mj-cs"/>
              </a:rPr>
              <a:t>الاتحاد الدولي للكرة الطائرة العالمية والرسمية وكذلك الوطنية </a:t>
            </a:r>
            <a:r>
              <a:rPr lang="ar-SA" sz="2400" b="1" dirty="0" smtClean="0">
                <a:cs typeface="+mj-cs"/>
              </a:rPr>
              <a:t>أو</a:t>
            </a:r>
            <a:r>
              <a:rPr lang="ar-IQ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بطولات </a:t>
            </a:r>
            <a:r>
              <a:rPr lang="ar-SA" sz="2400" b="1" dirty="0">
                <a:cs typeface="+mj-cs"/>
              </a:rPr>
              <a:t>الدوري، يجب أن يتم اللعب بك ا رت معتمدة من الاتحاد الدولي </a:t>
            </a:r>
            <a:r>
              <a:rPr lang="ar-SA" sz="2400" b="1" dirty="0" smtClean="0">
                <a:cs typeface="+mj-cs"/>
              </a:rPr>
              <a:t>للكرة</a:t>
            </a:r>
            <a:r>
              <a:rPr lang="ar-IQ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الطائرة</a:t>
            </a:r>
            <a:r>
              <a:rPr lang="ar-SA" sz="2400" b="1" dirty="0">
                <a:cs typeface="+mj-cs"/>
              </a:rPr>
              <a:t>، إلا إذا تمت الموافقة من قبل الاتحاد الدولي للكرة الطائرة.</a:t>
            </a:r>
          </a:p>
          <a:p>
            <a:pPr marL="0" indent="0" algn="ctr">
              <a:buNone/>
            </a:pPr>
            <a:r>
              <a:rPr lang="ar-SA" sz="2400" b="1" dirty="0" smtClean="0">
                <a:cs typeface="+mj-cs"/>
              </a:rPr>
              <a:t>نظام </a:t>
            </a:r>
            <a:r>
              <a:rPr lang="ar-SA" sz="2400" b="1" dirty="0">
                <a:cs typeface="+mj-cs"/>
              </a:rPr>
              <a:t>الخمس كرات</a:t>
            </a:r>
          </a:p>
          <a:p>
            <a:pPr marL="0" indent="0" algn="ctr">
              <a:buNone/>
            </a:pPr>
            <a:r>
              <a:rPr lang="ar-SA" sz="2400" b="1" dirty="0">
                <a:cs typeface="+mj-cs"/>
              </a:rPr>
              <a:t>لمسابقات الاتحاد الدولي للكرة الطائرة العالمية والرسمية، يتم </a:t>
            </a:r>
            <a:r>
              <a:rPr lang="ar-SA" sz="2400" b="1" dirty="0" err="1" smtClean="0">
                <a:cs typeface="+mj-cs"/>
              </a:rPr>
              <a:t>إستخدام</a:t>
            </a:r>
            <a:r>
              <a:rPr lang="ar-IQ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خمس </a:t>
            </a:r>
            <a:r>
              <a:rPr lang="ar-SA" sz="2400" b="1" dirty="0">
                <a:cs typeface="+mj-cs"/>
              </a:rPr>
              <a:t>كرات. وفي هذه الحالة، يقف ستة ملتقطي كرات، واحد عند كل </a:t>
            </a:r>
            <a:r>
              <a:rPr lang="ar-SA" sz="2400" b="1" dirty="0" smtClean="0">
                <a:cs typeface="+mj-cs"/>
              </a:rPr>
              <a:t>ركن</a:t>
            </a:r>
            <a:r>
              <a:rPr lang="ar-IQ" sz="2400" b="1" dirty="0" smtClean="0">
                <a:cs typeface="+mj-cs"/>
              </a:rPr>
              <a:t> </a:t>
            </a:r>
            <a:r>
              <a:rPr lang="ar-SA" sz="2400" b="1" dirty="0" smtClean="0">
                <a:cs typeface="+mj-cs"/>
              </a:rPr>
              <a:t>من </a:t>
            </a:r>
            <a:r>
              <a:rPr lang="ar-SA" sz="2400" b="1" dirty="0">
                <a:cs typeface="+mj-cs"/>
              </a:rPr>
              <a:t>المنطقة الحرة وواحد خلف كل حكم.</a:t>
            </a:r>
            <a:endParaRPr lang="ar-SA" sz="2400" dirty="0">
              <a:cs typeface="+mj-cs"/>
            </a:endParaRPr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71097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817660" y="133113"/>
            <a:ext cx="2080146" cy="521979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24302" y="655092"/>
            <a:ext cx="10972800" cy="567746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>
                <a:cs typeface="+mj-cs"/>
              </a:rPr>
              <a:t>الفرق</a:t>
            </a:r>
          </a:p>
          <a:p>
            <a:pPr marL="0" indent="0" algn="ctr">
              <a:buNone/>
            </a:pPr>
            <a:r>
              <a:rPr lang="ar-SA" sz="2000" b="1" dirty="0" smtClean="0">
                <a:cs typeface="+mj-cs"/>
              </a:rPr>
              <a:t>تكوين </a:t>
            </a:r>
            <a:r>
              <a:rPr lang="ar-SA" sz="2000" b="1" dirty="0">
                <a:cs typeface="+mj-cs"/>
              </a:rPr>
              <a:t>الفريق</a:t>
            </a:r>
          </a:p>
          <a:p>
            <a:pPr marL="0" indent="0" algn="ctr">
              <a:buNone/>
            </a:pPr>
            <a:r>
              <a:rPr lang="ar-SA" sz="2000" dirty="0" err="1" smtClean="0">
                <a:cs typeface="+mj-cs"/>
              </a:rPr>
              <a:t>للمبا</a:t>
            </a:r>
            <a:r>
              <a:rPr lang="ar-IQ" sz="2000" dirty="0" err="1" smtClean="0">
                <a:cs typeface="+mj-cs"/>
              </a:rPr>
              <a:t>راة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يجوز أن يتكون الفريق من 12 لاعب كحد أقصى، بالإضافة: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- الطاقم التدريبي: مدرب واحد، </a:t>
            </a:r>
            <a:r>
              <a:rPr lang="ar-SA" sz="2000" b="1" dirty="0">
                <a:cs typeface="+mj-cs"/>
              </a:rPr>
              <a:t>مساعد مدرب عدد اثنين كحد أقصى</a:t>
            </a:r>
            <a:r>
              <a:rPr lang="ar-SA" sz="2000" dirty="0">
                <a:cs typeface="+mj-cs"/>
              </a:rPr>
              <a:t>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- الطاقم الطبي: </a:t>
            </a:r>
            <a:r>
              <a:rPr lang="ar-SA" sz="2000" b="1" dirty="0">
                <a:cs typeface="+mj-cs"/>
              </a:rPr>
              <a:t>معالج واحد</a:t>
            </a:r>
            <a:r>
              <a:rPr lang="ar-SA" sz="2000" dirty="0">
                <a:cs typeface="+mj-cs"/>
              </a:rPr>
              <a:t>، طبيب بشري واحد.</a:t>
            </a:r>
          </a:p>
          <a:p>
            <a:pPr marL="0" indent="0" algn="ctr">
              <a:buNone/>
            </a:pPr>
            <a:r>
              <a:rPr lang="ar-SA" sz="2000" dirty="0">
                <a:cs typeface="+mj-cs"/>
              </a:rPr>
              <a:t>يجوز فقط لهؤلاء المسجلين على استمارة التسجيل دخول منطقة المسابقة</a:t>
            </a:r>
            <a:r>
              <a:rPr lang="ar-SA" sz="2000" dirty="0" smtClean="0">
                <a:cs typeface="+mj-cs"/>
              </a:rPr>
              <a:t>/</a:t>
            </a:r>
            <a:r>
              <a:rPr lang="ar-IQ" sz="2000" dirty="0" smtClean="0">
                <a:cs typeface="+mj-cs"/>
              </a:rPr>
              <a:t> </a:t>
            </a:r>
            <a:r>
              <a:rPr lang="ar-SA" sz="2000" dirty="0" smtClean="0">
                <a:cs typeface="+mj-cs"/>
              </a:rPr>
              <a:t>الم</a:t>
            </a:r>
            <a:r>
              <a:rPr lang="ar-IQ" sz="2000" dirty="0" err="1" smtClean="0">
                <a:cs typeface="+mj-cs"/>
              </a:rPr>
              <a:t>راقبة</a:t>
            </a:r>
            <a:r>
              <a:rPr lang="ar-SA" sz="2000" dirty="0" smtClean="0">
                <a:cs typeface="+mj-cs"/>
              </a:rPr>
              <a:t> </a:t>
            </a:r>
            <a:r>
              <a:rPr lang="ar-SA" sz="2000" dirty="0">
                <a:cs typeface="+mj-cs"/>
              </a:rPr>
              <a:t>والمشاركة في الإحماء الرسمي في </a:t>
            </a:r>
            <a:r>
              <a:rPr lang="ar-SA" sz="2000" dirty="0" err="1" smtClean="0">
                <a:cs typeface="+mj-cs"/>
              </a:rPr>
              <a:t>المبا</a:t>
            </a:r>
            <a:r>
              <a:rPr lang="ar-IQ" sz="2000" dirty="0" err="1" smtClean="0">
                <a:cs typeface="+mj-cs"/>
              </a:rPr>
              <a:t>راة</a:t>
            </a:r>
            <a:r>
              <a:rPr lang="ar-SA" sz="2000" dirty="0" smtClean="0">
                <a:cs typeface="+mj-cs"/>
              </a:rPr>
              <a:t>.</a:t>
            </a:r>
            <a:endParaRPr lang="ar-SA" sz="2000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لمسابقات الاتحاد الدولي للكرة الطائرة، العالمية والرسمية للكبار:</a:t>
            </a: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يجوز تسجيل حتى 14 لاعب في ورقة تسجيل </a:t>
            </a:r>
            <a:r>
              <a:rPr lang="ar-SA" sz="2000" b="1" dirty="0" err="1" smtClean="0">
                <a:cs typeface="+mj-cs"/>
              </a:rPr>
              <a:t>المبا</a:t>
            </a:r>
            <a:r>
              <a:rPr lang="ar-IQ" sz="2000" b="1" dirty="0" err="1" smtClean="0">
                <a:cs typeface="+mj-cs"/>
              </a:rPr>
              <a:t>راة</a:t>
            </a:r>
            <a:r>
              <a:rPr lang="ar-SA" sz="2000" b="1" dirty="0" smtClean="0">
                <a:cs typeface="+mj-cs"/>
              </a:rPr>
              <a:t> </a:t>
            </a:r>
            <a:r>
              <a:rPr lang="ar-SA" sz="2000" b="1" dirty="0">
                <a:cs typeface="+mj-cs"/>
              </a:rPr>
              <a:t>ويلعبون في </a:t>
            </a:r>
            <a:r>
              <a:rPr lang="ar-SA" sz="2000" b="1" dirty="0" err="1" smtClean="0">
                <a:cs typeface="+mj-cs"/>
              </a:rPr>
              <a:t>المبا</a:t>
            </a:r>
            <a:r>
              <a:rPr lang="ar-IQ" sz="2000" b="1" dirty="0" err="1" smtClean="0">
                <a:cs typeface="+mj-cs"/>
              </a:rPr>
              <a:t>راة</a:t>
            </a:r>
            <a:r>
              <a:rPr lang="ar-SA" sz="2000" b="1" dirty="0" smtClean="0">
                <a:cs typeface="+mj-cs"/>
              </a:rPr>
              <a:t>.</a:t>
            </a:r>
            <a:endParaRPr lang="ar-SA" sz="2000" b="1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الحد الأقصى للرسميين خمسة يحق لهم الجلوس على مقاعد الاحتياط (</a:t>
            </a:r>
            <a:r>
              <a:rPr lang="ar-SA" sz="2000" b="1" dirty="0" smtClean="0">
                <a:cs typeface="+mj-cs"/>
              </a:rPr>
              <a:t>بما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فيهم </a:t>
            </a:r>
            <a:r>
              <a:rPr lang="ar-SA" sz="2000" b="1" dirty="0">
                <a:cs typeface="+mj-cs"/>
              </a:rPr>
              <a:t>المدرب) يتم تحديدهم من قبل المدرب نفسه، ويجب تسجيلهم </a:t>
            </a:r>
            <a:r>
              <a:rPr lang="ar-SA" sz="2000" b="1" dirty="0" smtClean="0">
                <a:cs typeface="+mj-cs"/>
              </a:rPr>
              <a:t>في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استمارة </a:t>
            </a:r>
            <a:r>
              <a:rPr lang="ar-SA" sz="2000" b="1" dirty="0" err="1" smtClean="0">
                <a:cs typeface="+mj-cs"/>
              </a:rPr>
              <a:t>المبا</a:t>
            </a:r>
            <a:r>
              <a:rPr lang="ar-IQ" sz="2000" b="1" dirty="0" err="1" smtClean="0">
                <a:cs typeface="+mj-cs"/>
              </a:rPr>
              <a:t>راة</a:t>
            </a:r>
            <a:r>
              <a:rPr lang="ar-SA" sz="2000" b="1" dirty="0" smtClean="0">
                <a:cs typeface="+mj-cs"/>
              </a:rPr>
              <a:t>، </a:t>
            </a:r>
            <a:r>
              <a:rPr lang="ar-SA" sz="2000" b="1" dirty="0">
                <a:cs typeface="+mj-cs"/>
              </a:rPr>
              <a:t>ومسجلين أيضا في </a:t>
            </a:r>
            <a:r>
              <a:rPr lang="ar-IQ" sz="2000" b="1" dirty="0" smtClean="0">
                <a:cs typeface="+mj-cs"/>
              </a:rPr>
              <a:t>2</a:t>
            </a:r>
            <a:r>
              <a:rPr lang="ar-SA" sz="2000" b="1" dirty="0" smtClean="0">
                <a:cs typeface="+mj-cs"/>
              </a:rPr>
              <a:t>0</a:t>
            </a:r>
            <a:r>
              <a:rPr lang="en-GB" sz="2000" b="1" dirty="0" smtClean="0"/>
              <a:t> </a:t>
            </a:r>
            <a:r>
              <a:rPr lang="en-GB" sz="2000" b="1" dirty="0"/>
              <a:t>.(</a:t>
            </a:r>
            <a:r>
              <a:rPr lang="en-GB" sz="2000" b="1" dirty="0" err="1"/>
              <a:t>bis</a:t>
            </a:r>
            <a:r>
              <a:rPr lang="en-GB" sz="2000" b="1" dirty="0"/>
              <a:t>) </a:t>
            </a:r>
            <a:endParaRPr lang="ar-SA" sz="2000" b="1" dirty="0">
              <a:cs typeface="+mj-cs"/>
            </a:endParaRP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لا يحق لمدير الفريق أو الصحفي لا يحق له الجلوس على مقاعد البدلاء </a:t>
            </a:r>
            <a:r>
              <a:rPr lang="ar-SA" sz="2000" b="1" dirty="0" smtClean="0">
                <a:cs typeface="+mj-cs"/>
              </a:rPr>
              <a:t>أو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خلفها </a:t>
            </a:r>
            <a:r>
              <a:rPr lang="ar-SA" sz="2000" b="1" dirty="0">
                <a:cs typeface="+mj-cs"/>
              </a:rPr>
              <a:t>في منطقة الم ا رقبة.</a:t>
            </a:r>
          </a:p>
          <a:p>
            <a:pPr marL="0" indent="0" algn="ctr">
              <a:buNone/>
            </a:pPr>
            <a:r>
              <a:rPr lang="ar-SA" sz="2000" b="1" dirty="0">
                <a:cs typeface="+mj-cs"/>
              </a:rPr>
              <a:t>يجب أن يكون الطبيب البشري </a:t>
            </a:r>
            <a:r>
              <a:rPr lang="ar-SA" sz="2000" b="1" dirty="0" err="1">
                <a:cs typeface="+mj-cs"/>
              </a:rPr>
              <a:t>وٕاخصائي</a:t>
            </a:r>
            <a:r>
              <a:rPr lang="ar-SA" sz="2000" b="1" dirty="0">
                <a:cs typeface="+mj-cs"/>
              </a:rPr>
              <a:t> العلاج الطبيعي لمسابقات </a:t>
            </a:r>
            <a:r>
              <a:rPr lang="ar-SA" sz="2000" b="1" dirty="0" smtClean="0">
                <a:cs typeface="+mj-cs"/>
              </a:rPr>
              <a:t>الاتحاد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الدولي </a:t>
            </a:r>
            <a:r>
              <a:rPr lang="ar-SA" sz="2000" b="1" dirty="0">
                <a:cs typeface="+mj-cs"/>
              </a:rPr>
              <a:t>لكرة الطائرة، العالمية والرسمية من ضمن أعضاء الوفد </a:t>
            </a:r>
            <a:r>
              <a:rPr lang="ar-SA" sz="2000" b="1" dirty="0" smtClean="0">
                <a:cs typeface="+mj-cs"/>
              </a:rPr>
              <a:t>ومعتمدين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مسبقاً </a:t>
            </a:r>
            <a:r>
              <a:rPr lang="ar-SA" sz="2000" b="1" dirty="0">
                <a:cs typeface="+mj-cs"/>
              </a:rPr>
              <a:t>بواسطة الاتحاد الدولي لكرة الطائرة. لمسابقات الاتحاد الدولي </a:t>
            </a:r>
            <a:r>
              <a:rPr lang="ar-SA" sz="2000" b="1" dirty="0" smtClean="0">
                <a:cs typeface="+mj-cs"/>
              </a:rPr>
              <a:t>لكرة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الطائرة</a:t>
            </a:r>
            <a:r>
              <a:rPr lang="ar-SA" sz="2000" b="1" dirty="0">
                <a:cs typeface="+mj-cs"/>
              </a:rPr>
              <a:t>، العالمية والرسمية للكبار، إذا لم يكونوا من ضمن الأعضاء </a:t>
            </a:r>
            <a:r>
              <a:rPr lang="ar-SA" sz="2000" b="1" dirty="0" smtClean="0">
                <a:cs typeface="+mj-cs"/>
              </a:rPr>
              <a:t>الذين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يحق </a:t>
            </a:r>
            <a:r>
              <a:rPr lang="ar-SA" sz="2000" b="1" dirty="0">
                <a:cs typeface="+mj-cs"/>
              </a:rPr>
              <a:t>لهم الجلوس على مقاعد الاحتياط. يجب أن يجلسوا داخل </a:t>
            </a:r>
            <a:r>
              <a:rPr lang="ar-SA" sz="2000" b="1" dirty="0" smtClean="0">
                <a:cs typeface="+mj-cs"/>
              </a:rPr>
              <a:t>منطقة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الم </a:t>
            </a:r>
            <a:r>
              <a:rPr lang="ar-SA" sz="2000" b="1" dirty="0">
                <a:cs typeface="+mj-cs"/>
              </a:rPr>
              <a:t>ا رقبة مقابل اللوحات </a:t>
            </a:r>
            <a:r>
              <a:rPr lang="ar-SA" sz="2000" b="1" dirty="0" smtClean="0">
                <a:cs typeface="+mj-cs"/>
              </a:rPr>
              <a:t>الإعلانية</a:t>
            </a:r>
            <a:r>
              <a:rPr lang="ar-SA" sz="2000" b="1" dirty="0">
                <a:cs typeface="+mj-cs"/>
              </a:rPr>
              <a:t>، ويجوز لهم التدخل في حالة </a:t>
            </a:r>
            <a:r>
              <a:rPr lang="ar-SA" sz="2000" b="1" dirty="0" smtClean="0">
                <a:cs typeface="+mj-cs"/>
              </a:rPr>
              <a:t>استدعائهم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من </a:t>
            </a:r>
            <a:r>
              <a:rPr lang="ar-SA" sz="2000" b="1" dirty="0">
                <a:cs typeface="+mj-cs"/>
              </a:rPr>
              <a:t>قبل الحكام للتعامل مع الحالات الطبية الطارئة للاعبين. ويمكن </a:t>
            </a:r>
            <a:r>
              <a:rPr lang="ar-SA" sz="2000" b="1" dirty="0" smtClean="0">
                <a:cs typeface="+mj-cs"/>
              </a:rPr>
              <a:t>أن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يشارك </a:t>
            </a:r>
            <a:r>
              <a:rPr lang="ar-SA" sz="2000" b="1" dirty="0">
                <a:cs typeface="+mj-cs"/>
              </a:rPr>
              <a:t>أخصائي العلاج الطبيعي (حتى لو لم يكن على مقعد الاحتياط) </a:t>
            </a:r>
            <a:r>
              <a:rPr lang="ar-SA" sz="2000" b="1" dirty="0" smtClean="0">
                <a:cs typeface="+mj-cs"/>
              </a:rPr>
              <a:t>أن</a:t>
            </a:r>
            <a:r>
              <a:rPr lang="ar-IQ" sz="2000" b="1" dirty="0" smtClean="0">
                <a:cs typeface="+mj-cs"/>
              </a:rPr>
              <a:t> </a:t>
            </a:r>
            <a:r>
              <a:rPr lang="ar-SA" sz="2000" b="1" dirty="0" smtClean="0">
                <a:cs typeface="+mj-cs"/>
              </a:rPr>
              <a:t>يساعد </a:t>
            </a:r>
            <a:r>
              <a:rPr lang="ar-SA" sz="2000" b="1" dirty="0">
                <a:cs typeface="+mj-cs"/>
              </a:rPr>
              <a:t>في حصة الإحماء إلى ان تبدأ حصة الأحماء الرسمي على الشبكة</a:t>
            </a:r>
            <a:r>
              <a:rPr lang="ar-SA" sz="2000" b="1" dirty="0" smtClean="0">
                <a:cs typeface="+mj-cs"/>
              </a:rPr>
              <a:t>.</a:t>
            </a:r>
            <a:endParaRPr lang="ar-SA" sz="2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66973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776716" y="160409"/>
            <a:ext cx="2346278" cy="535627"/>
          </a:xfrm>
        </p:spPr>
        <p:txBody>
          <a:bodyPr>
            <a:normAutofit fontScale="90000"/>
          </a:bodyPr>
          <a:lstStyle/>
          <a:p>
            <a:r>
              <a:rPr lang="ar-SA" b="1" dirty="0"/>
              <a:t>المشاركون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606188" y="696036"/>
            <a:ext cx="10972800" cy="548092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ar-SA" sz="2000" b="1" dirty="0"/>
              <a:t>اللوائح الرسمية لكل حدث يمكن الاطلاع عليها في الكتيب </a:t>
            </a:r>
            <a:r>
              <a:rPr lang="ar-SA" sz="2000" b="1" dirty="0" smtClean="0"/>
              <a:t>الخاص</a:t>
            </a:r>
            <a:r>
              <a:rPr lang="ar-IQ" sz="2000" b="1" dirty="0" smtClean="0"/>
              <a:t> </a:t>
            </a:r>
            <a:r>
              <a:rPr lang="ar-SA" sz="2000" b="1" dirty="0" smtClean="0"/>
              <a:t>بالمسابقة</a:t>
            </a:r>
            <a:r>
              <a:rPr lang="ar-SA" sz="2000" b="1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يكون </a:t>
            </a:r>
            <a:r>
              <a:rPr lang="ar-SA" sz="2000" dirty="0"/>
              <a:t>أحد اللاعبين ما عدا اللاعب الحر، رئيسا للفريق الذي يجب أن </a:t>
            </a:r>
            <a:r>
              <a:rPr lang="ar-SA" sz="2000" dirty="0" smtClean="0"/>
              <a:t>يشار</a:t>
            </a:r>
            <a:r>
              <a:rPr lang="ar-IQ" sz="2000" dirty="0" smtClean="0"/>
              <a:t> </a:t>
            </a:r>
            <a:r>
              <a:rPr lang="ar-SA" sz="2000" dirty="0" smtClean="0"/>
              <a:t>إليه </a:t>
            </a:r>
            <a:r>
              <a:rPr lang="ar-SA" sz="2000" dirty="0"/>
              <a:t>في </a:t>
            </a:r>
            <a:r>
              <a:rPr lang="ar-SA" sz="2000" dirty="0" err="1"/>
              <a:t>إستمارة</a:t>
            </a:r>
            <a:r>
              <a:rPr lang="ar-SA" sz="2000" dirty="0"/>
              <a:t> </a:t>
            </a:r>
            <a:r>
              <a:rPr lang="ar-SA" sz="2000" dirty="0" smtClean="0"/>
              <a:t>التسجيل</a:t>
            </a:r>
            <a:r>
              <a:rPr lang="ar-IQ" sz="2000" dirty="0" smtClean="0"/>
              <a:t> </a:t>
            </a:r>
            <a:r>
              <a:rPr lang="ar-SA" sz="2000" dirty="0" smtClean="0"/>
              <a:t>يحق </a:t>
            </a:r>
            <a:r>
              <a:rPr lang="ar-SA" sz="2000" dirty="0"/>
              <a:t>فقط للاعبين المسجلين في استمارة التسجيل دخول الملعب واللعب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. </a:t>
            </a:r>
            <a:r>
              <a:rPr lang="ar-SA" sz="2000" dirty="0"/>
              <a:t>لا يمكن تغيير اللاعبين المسجلين بعد توقيع المدرب ورئيس </a:t>
            </a:r>
            <a:r>
              <a:rPr lang="ar-SA" sz="2000" dirty="0" smtClean="0"/>
              <a:t>الفريق</a:t>
            </a:r>
            <a:r>
              <a:rPr lang="ar-IQ" sz="2000" dirty="0" smtClean="0"/>
              <a:t> </a:t>
            </a:r>
            <a:r>
              <a:rPr lang="ar-SA" sz="2000" dirty="0" smtClean="0"/>
              <a:t>على </a:t>
            </a:r>
            <a:r>
              <a:rPr lang="ar-SA" sz="2000" dirty="0" err="1"/>
              <a:t>إستمارة</a:t>
            </a:r>
            <a:r>
              <a:rPr lang="ar-SA" sz="2000" dirty="0"/>
              <a:t> التسجيل.</a:t>
            </a:r>
          </a:p>
          <a:p>
            <a:pPr marL="0" indent="0" algn="ctr">
              <a:buNone/>
            </a:pPr>
            <a:r>
              <a:rPr lang="ar-SA" sz="2000" b="1" dirty="0" smtClean="0"/>
              <a:t>مكان </a:t>
            </a:r>
            <a:r>
              <a:rPr lang="ar-SA" sz="2000" b="1" dirty="0"/>
              <a:t>الفريق</a:t>
            </a:r>
          </a:p>
          <a:p>
            <a:pPr marL="0" indent="0" algn="ctr">
              <a:buNone/>
            </a:pPr>
            <a:r>
              <a:rPr lang="ar-SA" sz="2000" dirty="0" smtClean="0"/>
              <a:t>يجب </a:t>
            </a:r>
            <a:r>
              <a:rPr lang="ar-SA" sz="2000" dirty="0"/>
              <a:t>أن يجلس اللاعبون غير المشاركين في اللعب، إما على مقعد الفريق </a:t>
            </a:r>
            <a:r>
              <a:rPr lang="ar-SA" sz="2000" dirty="0" smtClean="0"/>
              <a:t>أو</a:t>
            </a:r>
            <a:r>
              <a:rPr lang="ar-IQ" sz="2000" dirty="0" smtClean="0"/>
              <a:t> </a:t>
            </a:r>
            <a:r>
              <a:rPr lang="ar-SA" sz="2000" dirty="0" smtClean="0"/>
              <a:t>التواجد </a:t>
            </a:r>
            <a:r>
              <a:rPr lang="ar-SA" sz="2000" dirty="0"/>
              <a:t>في منطقة الإحماء الخاصة بهم، ويجلس المدرب وأعضاء </a:t>
            </a:r>
            <a:r>
              <a:rPr lang="ar-SA" sz="2000" dirty="0" smtClean="0"/>
              <a:t>الفريق</a:t>
            </a:r>
            <a:r>
              <a:rPr lang="ar-IQ" sz="2000" dirty="0" smtClean="0"/>
              <a:t> </a:t>
            </a:r>
            <a:r>
              <a:rPr lang="ar-SA" sz="2000" dirty="0" smtClean="0"/>
              <a:t>الآخرين </a:t>
            </a:r>
            <a:r>
              <a:rPr lang="ar-SA" sz="2000" dirty="0"/>
              <a:t>على المقعد، ولكن يمكنهم مغادرته </a:t>
            </a:r>
            <a:r>
              <a:rPr lang="ar-SA" sz="2000" dirty="0" smtClean="0"/>
              <a:t>مؤقتا</a:t>
            </a:r>
            <a:r>
              <a:rPr lang="ar-IQ" sz="2000" dirty="0" smtClean="0"/>
              <a:t> </a:t>
            </a:r>
            <a:r>
              <a:rPr lang="ar-SA" sz="2000" dirty="0" smtClean="0"/>
              <a:t>يكون </a:t>
            </a:r>
            <a:r>
              <a:rPr lang="ar-SA" sz="2000" dirty="0"/>
              <a:t>موقع مقاعد الفريقين بجانب طاولة المسجل خارج المنطقة الحرة</a:t>
            </a:r>
          </a:p>
          <a:p>
            <a:pPr marL="0" indent="0" algn="ctr">
              <a:buNone/>
            </a:pPr>
            <a:r>
              <a:rPr lang="ar-SA" sz="2000" dirty="0" smtClean="0"/>
              <a:t>يسمح </a:t>
            </a:r>
            <a:r>
              <a:rPr lang="ar-SA" sz="2000" dirty="0"/>
              <a:t>فقط لأعضاء الفريق الجلوس على المقعد أثناء </a:t>
            </a:r>
            <a:r>
              <a:rPr lang="ar-SA" sz="2000" dirty="0" err="1" smtClean="0"/>
              <a:t>المبا</a:t>
            </a:r>
            <a:r>
              <a:rPr lang="ar-IQ" sz="2000" dirty="0" err="1" smtClean="0"/>
              <a:t>راة</a:t>
            </a:r>
            <a:r>
              <a:rPr lang="ar-SA" sz="2000" dirty="0" smtClean="0"/>
              <a:t> </a:t>
            </a:r>
            <a:r>
              <a:rPr lang="ar-SA" sz="2000" dirty="0"/>
              <a:t>والمشاركة </a:t>
            </a:r>
            <a:r>
              <a:rPr lang="ar-SA" sz="2000" dirty="0" smtClean="0"/>
              <a:t>في</a:t>
            </a:r>
            <a:r>
              <a:rPr lang="ar-IQ" sz="2000" dirty="0" smtClean="0"/>
              <a:t> </a:t>
            </a:r>
            <a:r>
              <a:rPr lang="ar-SA" sz="2000" dirty="0" smtClean="0"/>
              <a:t>فترة </a:t>
            </a:r>
            <a:r>
              <a:rPr lang="ar-SA" sz="2000" dirty="0"/>
              <a:t>الإحماء</a:t>
            </a:r>
          </a:p>
          <a:p>
            <a:pPr marL="0" indent="0" algn="ctr">
              <a:buNone/>
            </a:pPr>
            <a:r>
              <a:rPr lang="ar-SA" sz="2000" dirty="0" smtClean="0"/>
              <a:t>يحق </a:t>
            </a:r>
            <a:r>
              <a:rPr lang="ar-SA" sz="2000" dirty="0"/>
              <a:t>للاعبين غير المشاركين في اللعب الإحماء بدون </a:t>
            </a:r>
            <a:r>
              <a:rPr lang="ar-SA" sz="2000" dirty="0" smtClean="0"/>
              <a:t>ك</a:t>
            </a:r>
            <a:r>
              <a:rPr lang="ar-IQ" sz="2000" dirty="0" smtClean="0"/>
              <a:t>رات</a:t>
            </a:r>
            <a:r>
              <a:rPr lang="ar-SA" sz="2000" dirty="0" smtClean="0"/>
              <a:t> </a:t>
            </a:r>
            <a:r>
              <a:rPr lang="ar-SA" sz="2000" dirty="0"/>
              <a:t>على </a:t>
            </a:r>
            <a:r>
              <a:rPr lang="ar-SA" sz="2000" dirty="0" smtClean="0"/>
              <a:t>النحو</a:t>
            </a:r>
            <a:r>
              <a:rPr lang="ar-IQ" sz="2000" dirty="0" smtClean="0"/>
              <a:t> </a:t>
            </a:r>
            <a:r>
              <a:rPr lang="ar-SA" sz="2000" dirty="0" smtClean="0"/>
              <a:t>التالي</a:t>
            </a:r>
            <a:r>
              <a:rPr lang="ar-SA" sz="2000" dirty="0"/>
              <a:t>:</a:t>
            </a:r>
          </a:p>
          <a:p>
            <a:pPr marL="0" indent="0" algn="ctr">
              <a:buNone/>
            </a:pPr>
            <a:r>
              <a:rPr lang="ar-SA" sz="2000" dirty="0" smtClean="0"/>
              <a:t>أثناء </a:t>
            </a:r>
            <a:r>
              <a:rPr lang="ar-SA" sz="2000" dirty="0"/>
              <a:t>اللعب: في مناطق الإحماء </a:t>
            </a:r>
            <a:endParaRPr lang="ar-IQ" sz="2000" dirty="0" smtClean="0"/>
          </a:p>
          <a:p>
            <a:pPr marL="0" indent="0" algn="ctr">
              <a:buNone/>
            </a:pPr>
            <a:r>
              <a:rPr lang="ar-SA" sz="2000" dirty="0" smtClean="0"/>
              <a:t>أثناء </a:t>
            </a:r>
            <a:r>
              <a:rPr lang="ar-SA" sz="2000" dirty="0"/>
              <a:t>الأوقات المستقطعة والأوقات المستقطعة الفنية: في المنطقة الحرة </a:t>
            </a:r>
            <a:r>
              <a:rPr lang="ar-SA" sz="2000" dirty="0" smtClean="0"/>
              <a:t>خلف</a:t>
            </a:r>
            <a:r>
              <a:rPr lang="ar-IQ" sz="2000" dirty="0" smtClean="0"/>
              <a:t> </a:t>
            </a:r>
            <a:r>
              <a:rPr lang="ar-SA" sz="2000" dirty="0" smtClean="0"/>
              <a:t>ملعبهم</a:t>
            </a:r>
            <a:r>
              <a:rPr lang="ar-SA" sz="2000" dirty="0"/>
              <a:t>.</a:t>
            </a:r>
          </a:p>
          <a:p>
            <a:pPr marL="0" indent="0" algn="ctr">
              <a:buNone/>
            </a:pPr>
            <a:r>
              <a:rPr lang="ar-SA" sz="2000" dirty="0" smtClean="0"/>
              <a:t>أثناء فت</a:t>
            </a:r>
            <a:r>
              <a:rPr lang="ar-IQ" sz="2000" dirty="0" smtClean="0"/>
              <a:t>رات</a:t>
            </a:r>
            <a:r>
              <a:rPr lang="ar-SA" sz="2000" dirty="0" smtClean="0"/>
              <a:t> ال</a:t>
            </a:r>
            <a:r>
              <a:rPr lang="ar-IQ" sz="2000" dirty="0" smtClean="0"/>
              <a:t>راحة</a:t>
            </a:r>
            <a:r>
              <a:rPr lang="ar-SA" sz="2000" dirty="0" smtClean="0"/>
              <a:t> </a:t>
            </a:r>
            <a:r>
              <a:rPr lang="ar-SA" sz="2000" dirty="0"/>
              <a:t>بين الأشواط: يحق للاعبين الإحماء </a:t>
            </a:r>
            <a:r>
              <a:rPr lang="ar-SA" sz="2000" dirty="0" smtClean="0"/>
              <a:t>بالك</a:t>
            </a:r>
            <a:r>
              <a:rPr lang="ar-IQ" sz="2000" dirty="0"/>
              <a:t>رات</a:t>
            </a:r>
            <a:r>
              <a:rPr lang="ar-SA" sz="2000" dirty="0"/>
              <a:t> في منطقتهم</a:t>
            </a:r>
            <a:r>
              <a:rPr lang="ar-IQ" sz="2000" dirty="0"/>
              <a:t> </a:t>
            </a:r>
            <a:r>
              <a:rPr lang="ar-SA" sz="2000" dirty="0"/>
              <a:t>الحرة، كذلك في الأوقات المطولة بين الشوط الثاني والثالث (إذا طبق) يحق</a:t>
            </a:r>
            <a:r>
              <a:rPr lang="ar-IQ" sz="2000" dirty="0"/>
              <a:t> </a:t>
            </a:r>
            <a:r>
              <a:rPr lang="ar-SA" sz="2000" dirty="0"/>
              <a:t>لهم استخدام ملعبهم</a:t>
            </a:r>
            <a:r>
              <a:rPr lang="ar-SA" sz="2000" dirty="0" smtClean="0"/>
              <a:t>.</a:t>
            </a:r>
            <a:endParaRPr lang="ar-SA" sz="2000" dirty="0"/>
          </a:p>
        </p:txBody>
      </p:sp>
    </p:spTree>
    <p:extLst>
      <p:ext uri="{BB962C8B-B14F-4D97-AF65-F5344CB8AC3E}">
        <p14:creationId xmlns:p14="http://schemas.microsoft.com/office/powerpoint/2010/main" val="18947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586</Words>
  <Application>Microsoft Office PowerPoint</Application>
  <PresentationFormat>ملء الشاشة</PresentationFormat>
  <Paragraphs>31</Paragraphs>
  <Slides>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4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نسق Office</vt:lpstr>
      <vt:lpstr>التجهيزات والادوات</vt:lpstr>
      <vt:lpstr>المشاركون</vt:lpstr>
      <vt:lpstr>المشاركون</vt:lpstr>
    </vt:vector>
  </TitlesOfParts>
  <Company>Microsoft (C)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التجهيزات والادوات</dc:title>
  <dc:creator>DR.Ahmed Saker 2O14</dc:creator>
  <cp:lastModifiedBy>DR.Ahmed Saker 2O14</cp:lastModifiedBy>
  <cp:revision>2</cp:revision>
  <dcterms:created xsi:type="dcterms:W3CDTF">2018-12-12T05:46:43Z</dcterms:created>
  <dcterms:modified xsi:type="dcterms:W3CDTF">2018-12-12T05:52:03Z</dcterms:modified>
</cp:coreProperties>
</file>